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6" r:id="rId5"/>
    <p:sldId id="268" r:id="rId6"/>
    <p:sldId id="269" r:id="rId7"/>
    <p:sldId id="267" r:id="rId8"/>
    <p:sldId id="274" r:id="rId9"/>
    <p:sldId id="275" r:id="rId10"/>
    <p:sldId id="270" r:id="rId11"/>
    <p:sldId id="271" r:id="rId12"/>
    <p:sldId id="272" r:id="rId13"/>
    <p:sldId id="259" r:id="rId14"/>
    <p:sldId id="260" r:id="rId15"/>
    <p:sldId id="278" r:id="rId16"/>
    <p:sldId id="277" r:id="rId17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8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hyperlink" Target="../&#32032;&#26448;/&#35762;&#31295;&#20869;&#23481;/&#31532;&#19968;&#31456;%20&#21021;&#35782;&#35745;&#31639;&#26426;.p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348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chapter 1</a:t>
            </a:r>
            <a:br>
              <a:rPr lang="en-US" altLang="zh-CN"/>
            </a:br>
            <a:br>
              <a:rPr lang="en-US" altLang="zh-CN"/>
            </a:br>
            <a:r>
              <a:rPr lang="en-US" altLang="zh-CN" sz="4800">
                <a:sym typeface="+mn-ea"/>
              </a:rPr>
              <a:t>Introduction to CS and AI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 noChangeAspect="1"/>
          </p:cNvGraphicFramePr>
          <p:nvPr>
            <p:ph idx="1"/>
          </p:nvPr>
        </p:nvGraphicFramePr>
        <p:xfrm>
          <a:off x="1981835" y="169545"/>
          <a:ext cx="8366125" cy="6518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210290" imgH="8734425" progId="Paint.Picture">
                  <p:embed/>
                </p:oleObj>
              </mc:Choice>
              <mc:Fallback>
                <p:oleObj r:id="rId2" imgW="11210290" imgH="87344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1835" y="169545"/>
                        <a:ext cx="8366125" cy="6518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Grp="1" noChangeAspect="1"/>
          </p:cNvGraphicFramePr>
          <p:nvPr>
            <p:ph idx="1"/>
          </p:nvPr>
        </p:nvGraphicFramePr>
        <p:xfrm>
          <a:off x="1005205" y="113665"/>
          <a:ext cx="9723120" cy="656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276840" imgH="9525000" progId="Paint.Picture">
                  <p:embed/>
                </p:oleObj>
              </mc:Choice>
              <mc:Fallback>
                <p:oleObj r:id="rId2" imgW="10276840" imgH="95250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5205" y="113665"/>
                        <a:ext cx="9723120" cy="656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620520" y="296545"/>
          <a:ext cx="9204325" cy="642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382000" imgH="5848350" progId="Paint.Picture">
                  <p:embed/>
                </p:oleObj>
              </mc:Choice>
              <mc:Fallback>
                <p:oleObj r:id="rId2" imgW="8382000" imgH="58483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0520" y="296545"/>
                        <a:ext cx="9204325" cy="642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9" name="内容占位符 8"/>
          <p:cNvGraphicFramePr>
            <a:graphicFrameLocks noGrp="1" noChangeAspect="1"/>
          </p:cNvGraphicFramePr>
          <p:nvPr>
            <p:ph idx="1"/>
          </p:nvPr>
        </p:nvGraphicFramePr>
        <p:xfrm>
          <a:off x="89535" y="0"/>
          <a:ext cx="12161520" cy="685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304790" imgH="10287000" progId="Paint.Picture">
                  <p:embed/>
                </p:oleObj>
              </mc:Choice>
              <mc:Fallback>
                <p:oleObj r:id="rId2" imgW="5304790" imgH="102870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535" y="0"/>
                        <a:ext cx="12161520" cy="685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Hands-on (machine learning for kids)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Rock Paper Scissors</a:t>
            </a:r>
            <a:br>
              <a:rPr lang="en-US" altLang="zh-CN"/>
            </a:b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0" y="2346960"/>
            <a:ext cx="816737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Hands-on (machine learning for kids)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Smart Classroom</a:t>
            </a:r>
            <a:br>
              <a:rPr lang="en-US" altLang="zh-CN"/>
            </a:b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655" y="2480310"/>
            <a:ext cx="3279775" cy="35947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对象 4"/>
          <p:cNvGraphicFramePr/>
          <p:nvPr/>
        </p:nvGraphicFramePr>
        <p:xfrm>
          <a:off x="150495" y="2480310"/>
          <a:ext cx="4376420" cy="3778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772150" imgH="4743450" progId="Paint.Picture">
                  <p:embed/>
                </p:oleObj>
              </mc:Choice>
              <mc:Fallback>
                <p:oleObj r:id="rId3" imgW="5772150" imgH="47434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495" y="2480310"/>
                        <a:ext cx="4376420" cy="3778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455" y="2480310"/>
            <a:ext cx="3302635" cy="359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That’s all for this chapter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3314" name="Object 1026">
            <a:hlinkClick r:id="rId2" action="ppaction://hlinkpres?slideindex=1&amp;slidetitle="/>
          </p:cNvPr>
          <p:cNvGraphicFramePr>
            <a:graphicFrameLocks noChangeAspect="1"/>
          </p:cNvGraphicFramePr>
          <p:nvPr/>
        </p:nvGraphicFramePr>
        <p:xfrm>
          <a:off x="2514600" y="1828800"/>
          <a:ext cx="71628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006850" imgH="2857500" progId="">
                  <p:embed/>
                </p:oleObj>
              </mc:Choice>
              <mc:Fallback>
                <p:oleObj r:id="rId3" imgW="4006850" imgH="285750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4600" y="1828800"/>
                        <a:ext cx="7162800" cy="5029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 of CS | AI</a:t>
            </a:r>
          </a:p>
          <a:p>
            <a:r>
              <a:rPr lang="en-US" altLang="zh-CN"/>
              <a:t>Definition of CS | AI</a:t>
            </a:r>
          </a:p>
          <a:p>
            <a:r>
              <a:rPr lang="en-US" altLang="zh-CN">
                <a:sym typeface="+mn-ea"/>
              </a:rPr>
              <a:t>Main topics of CS | AI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Hands-on activity: Machine Learning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Questions to ask about CS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</a:t>
            </a:r>
            <a:r>
              <a:rPr lang="zh-CN" altLang="en-US"/>
              <a:t>ive me a list of buzzword of the past 50 years regarding the computer technology</a:t>
            </a:r>
          </a:p>
          <a:p>
            <a:endParaRPr lang="zh-CN" altLang="en-US"/>
          </a:p>
          <a:p>
            <a:r>
              <a:rPr lang="en-US" altLang="zh-CN"/>
              <a:t>L</a:t>
            </a:r>
            <a:r>
              <a:rPr lang="zh-CN" altLang="en-US"/>
              <a:t>ist as many definitions of Computer Science as possible</a:t>
            </a:r>
          </a:p>
          <a:p>
            <a:endParaRPr lang="zh-CN" altLang="en-US"/>
          </a:p>
          <a:p>
            <a:r>
              <a:rPr lang="en-US" altLang="zh-CN"/>
              <a:t>Use a table to list the history of CS, with columns of Year, Key Events, Key People, and Key Technologies</a:t>
            </a:r>
          </a:p>
          <a:p>
            <a:endParaRPr lang="en-US" altLang="zh-CN"/>
          </a:p>
          <a:p>
            <a:r>
              <a:rPr lang="en-US" altLang="zh-CN"/>
              <a:t>Generate a CS knowledge map for freshmen</a:t>
            </a:r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795" y="365125"/>
            <a:ext cx="7258685" cy="132588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Mindmap of Computer Science based on the ACM classification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645795" y="1925320"/>
          <a:ext cx="3172460" cy="4739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00475" imgH="5676900" progId="Paint.Picture">
                  <p:embed/>
                </p:oleObj>
              </mc:Choice>
              <mc:Fallback>
                <p:oleObj r:id="rId2" imgW="3800475" imgH="56769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5795" y="1925320"/>
                        <a:ext cx="3172460" cy="4739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030980" y="1925320"/>
          <a:ext cx="3220085" cy="4739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371850" imgH="4781550" progId="Paint.Picture">
                  <p:embed/>
                </p:oleObj>
              </mc:Choice>
              <mc:Fallback>
                <p:oleObj r:id="rId4" imgW="3371850" imgH="47815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30980" y="1925320"/>
                        <a:ext cx="3220085" cy="4739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7463155" y="272415"/>
          <a:ext cx="4116070" cy="6391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676650" imgH="5648325" progId="Paint.Picture">
                  <p:embed/>
                </p:oleObj>
              </mc:Choice>
              <mc:Fallback>
                <p:oleObj r:id="rId6" imgW="3676650" imgH="56483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63155" y="272415"/>
                        <a:ext cx="4116070" cy="6391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</p:blipFill>
        <p:spPr>
          <a:xfrm>
            <a:off x="382905" y="608965"/>
            <a:ext cx="11480800" cy="54057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</p:blipFill>
        <p:spPr>
          <a:xfrm>
            <a:off x="227965" y="55880"/>
            <a:ext cx="11620500" cy="6792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Questions to ask about AI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</a:t>
            </a:r>
            <a:r>
              <a:rPr lang="zh-CN" altLang="en-US"/>
              <a:t>ist as many definitions of </a:t>
            </a:r>
            <a:r>
              <a:rPr lang="en-US" altLang="zh-CN"/>
              <a:t>Artificial Intelligence</a:t>
            </a:r>
            <a:r>
              <a:rPr lang="zh-CN" altLang="en-US"/>
              <a:t> as possible</a:t>
            </a:r>
          </a:p>
          <a:p>
            <a:endParaRPr lang="zh-CN" altLang="en-US"/>
          </a:p>
          <a:p>
            <a:r>
              <a:rPr lang="en-US" altLang="zh-CN"/>
              <a:t>Use a table to list the history of AI, with columns of Year, Key Events, Key People, and Key Technologies</a:t>
            </a:r>
          </a:p>
          <a:p>
            <a:endParaRPr lang="en-US" altLang="zh-CN"/>
          </a:p>
          <a:p>
            <a:r>
              <a:rPr lang="en-US" altLang="zh-CN"/>
              <a:t>Generate an AI knowledge map for freshmen</a:t>
            </a:r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741045" y="691515"/>
          <a:ext cx="11172825" cy="547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430000" imgH="5600700" progId="Paint.Picture">
                  <p:embed/>
                </p:oleObj>
              </mc:Choice>
              <mc:Fallback>
                <p:oleObj r:id="rId2" imgW="11430000" imgH="56007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1045" y="691515"/>
                        <a:ext cx="11172825" cy="5475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8350" y="365125"/>
            <a:ext cx="6775450" cy="1325880"/>
          </a:xfrm>
        </p:spPr>
        <p:txBody>
          <a:bodyPr>
            <a:normAutofit/>
          </a:bodyPr>
          <a:lstStyle/>
          <a:p>
            <a:r>
              <a:rPr lang="zh-CN" altLang="en-US"/>
              <a:t>Mindmap of AI based on the ACM classification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524510" y="365125"/>
          <a:ext cx="3591560" cy="6308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514725" imgH="6172200" progId="Paint.Picture">
                  <p:embed/>
                </p:oleObj>
              </mc:Choice>
              <mc:Fallback>
                <p:oleObj r:id="rId2" imgW="3514725" imgH="61722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4510" y="365125"/>
                        <a:ext cx="3591560" cy="6308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116070" y="2152650"/>
          <a:ext cx="3806190" cy="4520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257675" imgH="4962525" progId="Paint.Picture">
                  <p:embed/>
                </p:oleObj>
              </mc:Choice>
              <mc:Fallback>
                <p:oleObj r:id="rId4" imgW="4257675" imgH="49625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6070" y="2152650"/>
                        <a:ext cx="3806190" cy="4520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7932420" y="3485515"/>
          <a:ext cx="35560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133850" imgH="3514725" progId="Paint.Picture">
                  <p:embed/>
                </p:oleObj>
              </mc:Choice>
              <mc:Fallback>
                <p:oleObj r:id="rId6" imgW="4133850" imgH="35147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32420" y="3485515"/>
                        <a:ext cx="35560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U2NTJhZWJjNWU3MTUzMjVkMTg0YjNhNTk1ZDA3Yz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182</Words>
  <Application>Microsoft Office PowerPoint</Application>
  <PresentationFormat>宽屏</PresentationFormat>
  <Paragraphs>28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Calibri</vt:lpstr>
      <vt:lpstr>WPS</vt:lpstr>
      <vt:lpstr>Paintbrush Picture</vt:lpstr>
      <vt:lpstr>chapter 1  Introduction to CS and AI</vt:lpstr>
      <vt:lpstr>Outline</vt:lpstr>
      <vt:lpstr>Questions to ask about CS</vt:lpstr>
      <vt:lpstr>Mindmap of Computer Science based on the ACM classification</vt:lpstr>
      <vt:lpstr>PowerPoint 演示文稿</vt:lpstr>
      <vt:lpstr>PowerPoint 演示文稿</vt:lpstr>
      <vt:lpstr>Questions to ask about AI</vt:lpstr>
      <vt:lpstr>PowerPoint 演示文稿</vt:lpstr>
      <vt:lpstr>Mindmap of AI based on the ACM classification</vt:lpstr>
      <vt:lpstr>PowerPoint 演示文稿</vt:lpstr>
      <vt:lpstr>PowerPoint 演示文稿</vt:lpstr>
      <vt:lpstr>PowerPoint 演示文稿</vt:lpstr>
      <vt:lpstr>PowerPoint 演示文稿</vt:lpstr>
      <vt:lpstr>Hands-on (machine learning for kids)</vt:lpstr>
      <vt:lpstr>Hands-on (machine learning for kids)</vt:lpstr>
      <vt:lpstr>That’s all for this chapter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zhaof</dc:creator>
  <cp:lastModifiedBy>zhaofengnian@263.net</cp:lastModifiedBy>
  <cp:revision>29</cp:revision>
  <dcterms:created xsi:type="dcterms:W3CDTF">2023-08-09T12:44:00Z</dcterms:created>
  <dcterms:modified xsi:type="dcterms:W3CDTF">2025-09-13T05:21:50Z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2052-12.1.0.17857</vt:lpwstr>
  </property>
</Properties>
</file>